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61" r:id="rId6"/>
    <p:sldId id="262" r:id="rId7"/>
    <p:sldId id="264" r:id="rId8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57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300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1767E4E-B9CA-4CF3-B069-657ABA3F8564}" type="datetime1">
              <a:rPr lang="es-ES" smtClean="0"/>
              <a:t>22/11/2020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1D13D6A-DFDD-4B27-9F53-83C0CD9331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73559A8-8645-4E31-8F22-6BDC772362E7}" type="datetime1">
              <a:rPr lang="es-ES" noProof="0" smtClean="0"/>
              <a:t>22/11/2020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A1D7B6F-E65C-42E7-86A5-0A01C6C95227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6586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977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394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5133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áfico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orma libre: Forma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40" name="Forma libre: Forma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41" name="Forma libre: Forma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6" name="Forma libre: Forma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7" name="Forma libre: Forma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9" name="Forma libre: Forma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6" name="Forma libre: Forma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7" name="Forma libre: Forma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1" name="Forma libre: Forma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2" name="Forma libre: Forma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5" name="Forma libre: Forma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3" name="Subtítulo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rtlCol="0"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PATRÓN</a:t>
            </a:r>
          </a:p>
        </p:txBody>
      </p:sp>
      <p:sp>
        <p:nvSpPr>
          <p:cNvPr id="42" name="Marcador de posición de imagen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Presentación</a:t>
            </a:r>
            <a:br>
              <a:rPr lang="es-ES" noProof="0"/>
            </a:br>
            <a:r>
              <a:rPr lang="es-ES" noProof="0"/>
              <a:t>Título</a:t>
            </a:r>
          </a:p>
        </p:txBody>
      </p:sp>
      <p:sp>
        <p:nvSpPr>
          <p:cNvPr id="45" name="Marcador de texto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 rtlCol="0"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/>
              <a:t>MES</a:t>
            </a:r>
            <a:br>
              <a:rPr lang="es-ES" noProof="0"/>
            </a:br>
            <a:r>
              <a:rPr lang="es-E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agradecimi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áfico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orma libre: Forma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41" name="Forma libre: Forma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14" name="Forma libre: Forma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2" name="Forma libre: Forma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9" name="Forma libre: Forma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1" name="Forma libre: Forma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5" name="Forma libre: Forma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 rtlCol="0"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Gracias</a:t>
            </a:r>
          </a:p>
        </p:txBody>
      </p:sp>
      <p:grpSp>
        <p:nvGrpSpPr>
          <p:cNvPr id="23" name="Gráfico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orma libre: Forma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5" name="Forma libre: Forma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7" name="Forma libre: Forma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30" name="Marcador de posición de imagen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35" name="Marcador de texto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720000">
            <a:off x="8526498" y="4052877"/>
            <a:ext cx="3689627" cy="642938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áfico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orma libre: Forma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40" name="Forma libre: Forma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41" name="Forma libre: Forma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6" name="Forma libre: Forma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7" name="Forma libre: Forma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9" name="Forma libre: Forma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6" name="Forma libre: Forma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7" name="Forma libre: Forma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1" name="Forma libre: Forma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2" name="Forma libre: Forma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5" name="Forma libre: Forma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Presentación</a:t>
            </a:r>
            <a:br>
              <a:rPr lang="es-ES" noProof="0"/>
            </a:br>
            <a:r>
              <a:rPr lang="es-ES" noProof="0"/>
              <a:t>Título</a:t>
            </a:r>
          </a:p>
        </p:txBody>
      </p:sp>
      <p:sp>
        <p:nvSpPr>
          <p:cNvPr id="23" name="Subtítulo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áfico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14" name="Forma libre: Forma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grpSp>
        <p:nvGrpSpPr>
          <p:cNvPr id="31" name="Gráfico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bre: Forma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25" name="Gráfico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8" name="Gráfico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Diapositiva divisoria</a:t>
            </a:r>
          </a:p>
        </p:txBody>
      </p:sp>
      <p:grpSp>
        <p:nvGrpSpPr>
          <p:cNvPr id="26" name="Gráfico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bre: Forma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21" name="Marcador de texto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61075" y="3345999"/>
            <a:ext cx="7319700" cy="1500187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áfico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bre: Forma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25" name="Gráfico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8" name="Gráfico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grpSp>
        <p:nvGrpSpPr>
          <p:cNvPr id="26" name="Gráfico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bre: Forma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7" name="Título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22" name="Marcador de contenido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11225" y="1825625"/>
            <a:ext cx="10442575" cy="4351338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áfico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bre: Forma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25" name="Gráfico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8" name="Gráfico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grpSp>
        <p:nvGrpSpPr>
          <p:cNvPr id="26" name="Gráfico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bre: Forma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7" name="Título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7" name="Marcador de contenido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3976085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8" name="Marcador de posición de contenido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976085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áfico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bre: Forma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25" name="Gráfico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8" name="Gráfico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grpSp>
        <p:nvGrpSpPr>
          <p:cNvPr id="26" name="Gráfico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bre: Forma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7" name="Título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7" name="Marcador de texto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942689"/>
            <a:ext cx="5157787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8" name="Marcador de posición de contenido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638097"/>
            <a:ext cx="5157787" cy="3184634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9" name="Marcador de posición de texto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942689"/>
            <a:ext cx="5183188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0" name="Marcador de posición de contenido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638097"/>
            <a:ext cx="5183188" cy="3184634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áfico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6" name="Gráfico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7" name="Gráfico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27" name="Forma libre: Forma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28" name="Forma libre: Forma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0012" y="1347788"/>
            <a:ext cx="6172200" cy="4330539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9" name="Marcador de posición de texto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l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áfico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6" name="Gráfico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7" name="Gráfico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27" name="Forma libre: Forma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28" name="Forma libre: Forma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7" name="Marcador de posición de imagen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18" name="Marcador de posición de texto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áfico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bre: Forma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25" name="Gráfico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8" name="Gráfico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grpSp>
        <p:nvGrpSpPr>
          <p:cNvPr id="26" name="Gráfico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bre: Forma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7" name="Título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áfico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bre: Forma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grpSp>
        <p:nvGrpSpPr>
          <p:cNvPr id="26" name="Gráfico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bre: Forma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áfico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14" name="Forma libre: Forma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grpSp>
        <p:nvGrpSpPr>
          <p:cNvPr id="31" name="Gráfico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bre: Forma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25" name="Gráfico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6" name="Marcador de posición de imagen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8" name="Gráfico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Diapositiva divisoria</a:t>
            </a:r>
          </a:p>
        </p:txBody>
      </p:sp>
      <p:grpSp>
        <p:nvGrpSpPr>
          <p:cNvPr id="26" name="Gráfico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bre: Forma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áfico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23" name="Marcador de texto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1</a:t>
            </a:r>
          </a:p>
        </p:txBody>
      </p:sp>
      <p:sp>
        <p:nvSpPr>
          <p:cNvPr id="26" name="Marcador de texto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85863" y="2088090"/>
            <a:ext cx="3103110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33" name="Marcador de texto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2</a:t>
            </a:r>
          </a:p>
        </p:txBody>
      </p:sp>
      <p:sp>
        <p:nvSpPr>
          <p:cNvPr id="34" name="Marcador de texto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49603" y="2088090"/>
            <a:ext cx="2243918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37" name="Marcador de texto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3</a:t>
            </a:r>
          </a:p>
        </p:txBody>
      </p:sp>
      <p:sp>
        <p:nvSpPr>
          <p:cNvPr id="38" name="Marcador de texto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35716" y="2105869"/>
            <a:ext cx="2959116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0" name="Marcador de texto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9172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3" name="Marcador de texto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590348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5" name="Marcador de texto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9479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6" name="Marcador de texto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76955" y="2942030"/>
            <a:ext cx="3517877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8" name="Marcador de texto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1722" y="5607548"/>
            <a:ext cx="3397251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9" name="Marcador de texto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94792" y="4909834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0" name="Marcador de texto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890713" y="4909834"/>
            <a:ext cx="2692939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5" name="Marcador de posición de imagen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56" name="Marcador de posición de imagen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57" name="Marcador de posición de imagen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58" name="Marcador de posición de imagen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Cómo usar esta plantilla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tex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áfico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orma libre: Forma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9" name="Forma libre: Forma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10" name="Gráfico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1" name="Gráfico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rtlCol="0"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Diseño de texto 1</a:t>
            </a:r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8990" y="3392622"/>
            <a:ext cx="3913188" cy="2249488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grpSp>
        <p:nvGrpSpPr>
          <p:cNvPr id="19" name="Gráfico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orma libre: Forma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1" name="Forma libre: Forma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2" name="Forma libre: Forma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24" name="Marcador de posición de imagen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tex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áfico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orma libre: Forma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DD/MM/20XX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áfico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12" name="Gráfico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16" name="Título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Diseño de texto 2</a:t>
            </a:r>
          </a:p>
        </p:txBody>
      </p:sp>
      <p:sp>
        <p:nvSpPr>
          <p:cNvPr id="17" name="Marcador de texto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8" name="Marcador de texto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32841" y="3401290"/>
            <a:ext cx="4347933" cy="69329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0" name="Marcador de texto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32841" y="4200309"/>
            <a:ext cx="4347933" cy="1408743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grpSp>
        <p:nvGrpSpPr>
          <p:cNvPr id="22" name="Gráfico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orma libre: Forma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4" name="Forma libre: Forma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5" name="Forma libre: Forma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27" name="Marcador de posición de imagen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 con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áfico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orma libre: Forma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0" name="Forma libre: Forma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Título de la sección 1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30139" y="3248025"/>
            <a:ext cx="4573338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10" name="Gráfico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1" name="Gráfico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Comparación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Título de la sección 1</a:t>
            </a:r>
          </a:p>
        </p:txBody>
      </p:sp>
      <p:sp>
        <p:nvSpPr>
          <p:cNvPr id="16" name="Marcador de contenido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207363" y="3248025"/>
            <a:ext cx="5073411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</p:txBody>
      </p:sp>
      <p:sp>
        <p:nvSpPr>
          <p:cNvPr id="17" name="Marcador de texto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áfico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6" name="Gráfico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7" name="Gráfico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Diapositiva de gráfico</a:t>
            </a:r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3" name="Marcador de posición de gráfico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 gráfico</a:t>
            </a:r>
          </a:p>
        </p:txBody>
      </p:sp>
      <p:sp>
        <p:nvSpPr>
          <p:cNvPr id="27" name="Forma libre: Forma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28" name="Forma libre: Forma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áfico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6" name="Gráfico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7" name="Gráfico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Diapositiva de tabla</a:t>
            </a:r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5" name="Marcador de título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una tabla</a:t>
            </a:r>
          </a:p>
        </p:txBody>
      </p:sp>
      <p:sp>
        <p:nvSpPr>
          <p:cNvPr id="17" name="Forma libre: Forma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8" name="Forma libre: Forma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áfico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orma libre: Forma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8" name="Forma libre: Forma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grpSp>
        <p:nvGrpSpPr>
          <p:cNvPr id="9" name="Gráfico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11" name="Forma libre: Forma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16" name="Marcador de texto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es-ES" noProof="0"/>
              <a:t>EDITAR ESTILOS DE TEXTO DEL PATRÓN</a:t>
            </a:r>
          </a:p>
        </p:txBody>
      </p:sp>
      <p:sp>
        <p:nvSpPr>
          <p:cNvPr id="20" name="Marcador de posición de imagen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5" name="Título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Imagen grande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íde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áfico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11" name="Forma libre: Forma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rtlCol="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EDITAR EL ESTILO DEL TÍTULO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13" name="Marcador de posición de archivo multimedia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1743456" y="1113044"/>
            <a:ext cx="8705088" cy="405079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 elemento multimedia</a:t>
            </a:r>
          </a:p>
        </p:txBody>
      </p:sp>
      <p:sp>
        <p:nvSpPr>
          <p:cNvPr id="17" name="Forma libre: Forma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r>
              <a:rPr lang="es-ES" noProof="0"/>
              <a:t> </a:t>
            </a:r>
          </a:p>
        </p:txBody>
      </p:sp>
      <p:sp>
        <p:nvSpPr>
          <p:cNvPr id="19" name="Forma libre: Forma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8" name="Forma libre: Forma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es-ES" noProof="0"/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771536"/>
            <a:ext cx="2743200" cy="539414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lnSpc>
                <a:spcPct val="120000"/>
              </a:lnSpc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98C0CDE5-970C-4CC4-BF43-0DA127E73E82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68" r:id="rId19"/>
    <p:sldLayoutId id="2147483660" r:id="rId2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7671E014-38A6-4604-84E2-0E92500FBC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rot="720000">
            <a:off x="9564266" y="369492"/>
            <a:ext cx="1391775" cy="1205429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es" dirty="0"/>
              <a:t>JUEVES 26/11</a:t>
            </a:r>
          </a:p>
          <a:p>
            <a:pPr rtl="0"/>
            <a:r>
              <a:rPr lang="es" dirty="0"/>
              <a:t>2020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algn="ctr" rtl="0"/>
            <a:r>
              <a:rPr lang="es-CL" sz="3600" dirty="0"/>
              <a:t>ÚLTIMO PLAZO PARA LA ENTREGA DE MATERIAL</a:t>
            </a:r>
            <a:endParaRPr lang="es" sz="3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81143F-FBEE-4565-886D-08852310C8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" sz="2400" dirty="0"/>
              <a:t>COLEGIO DIEGO VELÁZQUEZ</a:t>
            </a:r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0" b="73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9774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C2D9D162-C3F3-4DA6-ACF1-E33B89535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180633" y="877150"/>
            <a:ext cx="4619754" cy="1061509"/>
          </a:xfrm>
        </p:spPr>
        <p:txBody>
          <a:bodyPr rtlCol="0">
            <a:noAutofit/>
          </a:bodyPr>
          <a:lstStyle/>
          <a:p>
            <a:pPr algn="ctr" rtl="0"/>
            <a:r>
              <a:rPr lang="es-ES" sz="2400" dirty="0"/>
              <a:t>ÚLTIMO PLAZO DE RECEPCIÓN DE MATERIAL PRESDENCIAL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7F58CBE-13EA-4F05-A482-DB6F4B95A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4000" y="2336675"/>
            <a:ext cx="3745854" cy="3517073"/>
          </a:xfrm>
        </p:spPr>
        <p:txBody>
          <a:bodyPr tIns="180000" bIns="108000" rtlCol="0">
            <a:normAutofit fontScale="92500" lnSpcReduction="20000"/>
          </a:bodyPr>
          <a:lstStyle/>
          <a:p>
            <a:pPr rtl="0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Estimada comunidad:</a:t>
            </a:r>
          </a:p>
          <a:p>
            <a:pPr rtl="0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Con el objetivo de poder evaluar de la mejor forma posible, hemos destinado el día Jueves 26 de Noviembre para que puedan acercarse a entregar </a:t>
            </a:r>
            <a:r>
              <a:rPr lang="es-ES" sz="2400" smtClean="0">
                <a:latin typeface="Arial" panose="020B0604020202020204" pitchFamily="34" charset="0"/>
                <a:cs typeface="Arial" panose="020B0604020202020204" pitchFamily="34" charset="0"/>
              </a:rPr>
              <a:t>sus trabajos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pendientes todos aquellos estudiantes que hayan asumido RUTA DE APRENDIZAJE.</a:t>
            </a:r>
          </a:p>
        </p:txBody>
      </p:sp>
      <p:graphicFrame>
        <p:nvGraphicFramePr>
          <p:cNvPr id="7" name="Marcador de posición de tabla 6">
            <a:extLst>
              <a:ext uri="{FF2B5EF4-FFF2-40B4-BE49-F238E27FC236}">
                <a16:creationId xmlns:a16="http://schemas.microsoft.com/office/drawing/2014/main" id="{D83D9E27-1AC3-4FB1-9CE1-A4C5BB26FFF8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2538702847"/>
              </p:ext>
            </p:extLst>
          </p:nvPr>
        </p:nvGraphicFramePr>
        <p:xfrm>
          <a:off x="6096000" y="638609"/>
          <a:ext cx="4563055" cy="4413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57955">
                  <a:extLst>
                    <a:ext uri="{9D8B030D-6E8A-4147-A177-3AD203B41FA5}">
                      <a16:colId xmlns:a16="http://schemas.microsoft.com/office/drawing/2014/main" val="1078058074"/>
                    </a:ext>
                  </a:extLst>
                </a:gridCol>
                <a:gridCol w="2705100">
                  <a:extLst>
                    <a:ext uri="{9D8B030D-6E8A-4147-A177-3AD203B41FA5}">
                      <a16:colId xmlns:a16="http://schemas.microsoft.com/office/drawing/2014/main" val="3420017166"/>
                    </a:ext>
                  </a:extLst>
                </a:gridCol>
              </a:tblGrid>
              <a:tr h="551725">
                <a:tc>
                  <a:txBody>
                    <a:bodyPr/>
                    <a:lstStyle/>
                    <a:p>
                      <a:pPr algn="ctr" rtl="0"/>
                      <a:r>
                        <a:rPr lang="es-ES" sz="1600" b="1" kern="12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Horario</a:t>
                      </a:r>
                    </a:p>
                  </a:txBody>
                  <a:tcPr marL="92013" marR="92013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1600" noProof="0" dirty="0"/>
                        <a:t>Jueves 26</a:t>
                      </a:r>
                      <a:endParaRPr lang="es-ES" sz="1600" b="1" noProof="0" dirty="0">
                        <a:solidFill>
                          <a:schemeClr val="accent4"/>
                        </a:solidFill>
                        <a:latin typeface="+mj-lt"/>
                      </a:endParaRPr>
                    </a:p>
                  </a:txBody>
                  <a:tcPr marL="92013" marR="92013" anchor="ctr"/>
                </a:tc>
                <a:extLst>
                  <a:ext uri="{0D108BD9-81ED-4DB2-BD59-A6C34878D82A}">
                    <a16:rowId xmlns:a16="http://schemas.microsoft.com/office/drawing/2014/main" val="3402420211"/>
                  </a:ext>
                </a:extLst>
              </a:tr>
              <a:tr h="5517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600" b="1" kern="1200" noProof="0" dirty="0"/>
                        <a:t>09:00 – 09:30</a:t>
                      </a:r>
                      <a:endParaRPr lang="es-ES" sz="1600" b="1" i="0" kern="1200" noProof="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13" marR="9201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600" b="1" kern="1200" noProof="0" dirty="0"/>
                        <a:t>Pre Básica</a:t>
                      </a:r>
                      <a:endParaRPr lang="es-ES" sz="1600" b="1" i="0" kern="1200" noProof="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13" marR="92013" anchor="ctr"/>
                </a:tc>
                <a:extLst>
                  <a:ext uri="{0D108BD9-81ED-4DB2-BD59-A6C34878D82A}">
                    <a16:rowId xmlns:a16="http://schemas.microsoft.com/office/drawing/2014/main" val="759479917"/>
                  </a:ext>
                </a:extLst>
              </a:tr>
              <a:tr h="5517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600" b="1" kern="1200" noProof="0" dirty="0"/>
                        <a:t>09:31 – 10:00</a:t>
                      </a:r>
                      <a:endParaRPr lang="es-ES" sz="1600" b="1" i="0" kern="1200" noProof="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13" marR="9201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600" b="1" kern="1200" noProof="0" dirty="0"/>
                        <a:t>1° y 2° Básico</a:t>
                      </a:r>
                      <a:r>
                        <a:rPr lang="es-ES" sz="1600" b="1" kern="1200" baseline="0" noProof="0" dirty="0"/>
                        <a:t> </a:t>
                      </a:r>
                      <a:endParaRPr lang="es-ES" sz="1600" b="1" i="0" kern="1200" noProof="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13" marR="92013" anchor="ctr"/>
                </a:tc>
                <a:extLst>
                  <a:ext uri="{0D108BD9-81ED-4DB2-BD59-A6C34878D82A}">
                    <a16:rowId xmlns:a16="http://schemas.microsoft.com/office/drawing/2014/main" val="3102921562"/>
                  </a:ext>
                </a:extLst>
              </a:tr>
              <a:tr h="5517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600" b="1" kern="1200" noProof="0" dirty="0"/>
                        <a:t>10:01</a:t>
                      </a:r>
                      <a:r>
                        <a:rPr lang="es-ES" sz="1600" b="1" kern="1200" baseline="0" noProof="0" dirty="0"/>
                        <a:t> – 10:30</a:t>
                      </a:r>
                      <a:endParaRPr lang="es-ES" sz="1600" b="1" i="0" kern="1200" noProof="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13" marR="9201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600" b="1" kern="1200" noProof="0" dirty="0"/>
                        <a:t>3° y 4°</a:t>
                      </a:r>
                      <a:r>
                        <a:rPr lang="es-ES" sz="1600" b="1" kern="1200" baseline="0" noProof="0" dirty="0"/>
                        <a:t> Básico </a:t>
                      </a:r>
                      <a:endParaRPr lang="es-ES" sz="1600" b="1" i="0" kern="1200" noProof="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13" marR="92013" anchor="ctr"/>
                </a:tc>
                <a:extLst>
                  <a:ext uri="{0D108BD9-81ED-4DB2-BD59-A6C34878D82A}">
                    <a16:rowId xmlns:a16="http://schemas.microsoft.com/office/drawing/2014/main" val="1800525708"/>
                  </a:ext>
                </a:extLst>
              </a:tr>
              <a:tr h="5517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600" b="1" kern="1200" noProof="0" dirty="0"/>
                        <a:t>10:31</a:t>
                      </a:r>
                      <a:r>
                        <a:rPr lang="es-ES" sz="1600" b="1" kern="1200" baseline="0" noProof="0" dirty="0"/>
                        <a:t> – 11:00</a:t>
                      </a:r>
                      <a:endParaRPr lang="es-ES" sz="1600" b="1" i="0" kern="1200" noProof="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13" marR="9201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600" b="1" kern="1200" noProof="0" dirty="0"/>
                        <a:t>5° y 6°</a:t>
                      </a:r>
                      <a:r>
                        <a:rPr lang="es-ES" sz="1600" b="1" kern="1200" baseline="0" noProof="0" dirty="0"/>
                        <a:t> Básico </a:t>
                      </a:r>
                      <a:endParaRPr lang="es-ES" sz="1600" b="1" i="0" kern="1200" noProof="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13" marR="92013" anchor="ctr"/>
                </a:tc>
                <a:extLst>
                  <a:ext uri="{0D108BD9-81ED-4DB2-BD59-A6C34878D82A}">
                    <a16:rowId xmlns:a16="http://schemas.microsoft.com/office/drawing/2014/main" val="3774068911"/>
                  </a:ext>
                </a:extLst>
              </a:tr>
              <a:tr h="5517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600" b="1" kern="1200" noProof="0" dirty="0"/>
                        <a:t>11:01</a:t>
                      </a:r>
                      <a:r>
                        <a:rPr lang="es-ES" sz="1600" b="1" kern="1200" baseline="0" noProof="0" dirty="0"/>
                        <a:t> – 11:30</a:t>
                      </a:r>
                      <a:endParaRPr lang="es-ES" sz="1600" b="1" i="0" kern="1200" noProof="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13" marR="9201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600" b="1" kern="1200" noProof="0" dirty="0"/>
                        <a:t>7° y 8°</a:t>
                      </a:r>
                      <a:r>
                        <a:rPr lang="es-ES" sz="1600" b="1" kern="1200" baseline="0" noProof="0" dirty="0"/>
                        <a:t> Básico </a:t>
                      </a:r>
                      <a:endParaRPr lang="es-ES" sz="1600" b="1" i="0" kern="1200" noProof="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13" marR="92013" anchor="ctr"/>
                </a:tc>
                <a:extLst>
                  <a:ext uri="{0D108BD9-81ED-4DB2-BD59-A6C34878D82A}">
                    <a16:rowId xmlns:a16="http://schemas.microsoft.com/office/drawing/2014/main" val="635263446"/>
                  </a:ext>
                </a:extLst>
              </a:tr>
              <a:tr h="5517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600" b="1" kern="1200" noProof="0" dirty="0"/>
                        <a:t>11:31</a:t>
                      </a:r>
                      <a:r>
                        <a:rPr lang="es-ES" sz="1600" b="1" kern="1200" baseline="0" noProof="0" dirty="0"/>
                        <a:t> – 12:00</a:t>
                      </a:r>
                      <a:endParaRPr lang="es-ES" sz="1600" b="1" i="0" kern="1200" noProof="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13" marR="9201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600" b="1" kern="1200" noProof="0" dirty="0"/>
                        <a:t>1° y 2°</a:t>
                      </a:r>
                      <a:r>
                        <a:rPr lang="es-ES" sz="1600" b="1" kern="1200" baseline="0" noProof="0" dirty="0"/>
                        <a:t> Medio </a:t>
                      </a:r>
                      <a:endParaRPr lang="es-ES" sz="1600" b="1" i="0" kern="1200" noProof="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13" marR="9201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17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600" b="1" kern="1200" noProof="0" dirty="0"/>
                        <a:t>12:01</a:t>
                      </a:r>
                      <a:r>
                        <a:rPr lang="es-ES" sz="1600" b="1" kern="1200" baseline="0" noProof="0" dirty="0"/>
                        <a:t> – 12:30</a:t>
                      </a:r>
                      <a:endParaRPr lang="es-ES" sz="1600" b="1" i="0" kern="1200" noProof="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13" marR="9201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600" b="1" kern="1200" noProof="0" dirty="0"/>
                        <a:t>3° y 4° Medio</a:t>
                      </a:r>
                      <a:endParaRPr lang="es-ES" sz="1600" b="1" i="0" kern="1200" noProof="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13" marR="92013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B207A22-C237-4907-825A-3E28A7AE9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es-ES" dirty="0"/>
              <a:t>1</a:t>
            </a:r>
          </a:p>
        </p:txBody>
      </p:sp>
      <p:sp>
        <p:nvSpPr>
          <p:cNvPr id="8" name="Marcador de pie de página 2">
            <a:extLst>
              <a:ext uri="{FF2B5EF4-FFF2-40B4-BE49-F238E27FC236}">
                <a16:creationId xmlns:a16="http://schemas.microsoft.com/office/drawing/2014/main" id="{576FC602-D83F-41B2-AE0B-E9BF4B9D7335}"/>
              </a:ext>
            </a:extLst>
          </p:cNvPr>
          <p:cNvSpPr txBox="1">
            <a:spLocks/>
          </p:cNvSpPr>
          <p:nvPr/>
        </p:nvSpPr>
        <p:spPr>
          <a:xfrm>
            <a:off x="5740413" y="5183824"/>
            <a:ext cx="4903470" cy="1523999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 rtl="0">
              <a:defRPr lang="es-ES"/>
            </a:defPPr>
            <a:lvl1pPr marL="0" algn="l" defTabSz="914400" rtl="0" eaLnBrk="1" latinLnBrk="0" hangingPunct="1">
              <a:lnSpc>
                <a:spcPct val="120000"/>
              </a:lnSpc>
              <a:defRPr sz="1600" b="1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dirty="0">
                <a:solidFill>
                  <a:srgbClr val="000000"/>
                </a:solidFill>
              </a:rPr>
              <a:t>“RECUERDE QUE LA RECEPCIÓN DE MATERIAL ES DEL TRABAJO REALIZADO DESDE SEPTIEMBRE A LA FECHA”</a:t>
            </a:r>
          </a:p>
        </p:txBody>
      </p:sp>
    </p:spTree>
    <p:extLst>
      <p:ext uri="{BB962C8B-B14F-4D97-AF65-F5344CB8AC3E}">
        <p14:creationId xmlns:p14="http://schemas.microsoft.com/office/powerpoint/2010/main" val="2211844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87725C8C-B6FF-4BEE-B7F0-3DFD7C27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es-ES" dirty="0"/>
              <a:t>2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C507F06-C190-4897-A2E9-0AA8E668405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0" y="3024780"/>
            <a:ext cx="3055579" cy="3833219"/>
          </a:xfrm>
        </p:spPr>
        <p:txBody>
          <a:bodyPr rtlCol="0">
            <a:normAutofit/>
          </a:bodyPr>
          <a:lstStyle/>
          <a:p>
            <a:pPr rtl="0"/>
            <a:r>
              <a:rPr lang="es-ES" sz="2400" dirty="0"/>
              <a:t>De manera presencial en el establecimiento en los horarios antes expuestos, y rotulando su entrega como lo puede apreciar en la imagen del costado.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AFCA1C1A-BC0A-4E81-82F8-5ACE20F86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-60428" y="933179"/>
            <a:ext cx="3621650" cy="1091949"/>
          </a:xfrm>
        </p:spPr>
        <p:txBody>
          <a:bodyPr rtlCol="0">
            <a:noAutofit/>
          </a:bodyPr>
          <a:lstStyle/>
          <a:p>
            <a:pPr algn="ctr"/>
            <a:r>
              <a:rPr lang="es-ES" sz="2000" spc="-30" dirty="0"/>
              <a:t>¿Cómo puede entregar sus guías o trabajos?</a:t>
            </a:r>
            <a:endParaRPr lang="es-ES" sz="2000" dirty="0"/>
          </a:p>
        </p:txBody>
      </p:sp>
      <p:sp>
        <p:nvSpPr>
          <p:cNvPr id="8" name="Marcador de pie de página 2">
            <a:extLst>
              <a:ext uri="{FF2B5EF4-FFF2-40B4-BE49-F238E27FC236}">
                <a16:creationId xmlns:a16="http://schemas.microsoft.com/office/drawing/2014/main" id="{576FC602-D83F-41B2-AE0B-E9BF4B9D7335}"/>
              </a:ext>
            </a:extLst>
          </p:cNvPr>
          <p:cNvSpPr txBox="1">
            <a:spLocks/>
          </p:cNvSpPr>
          <p:nvPr/>
        </p:nvSpPr>
        <p:spPr>
          <a:xfrm>
            <a:off x="6018530" y="5334001"/>
            <a:ext cx="4903470" cy="1523999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 rtl="0">
              <a:defRPr lang="es-ES"/>
            </a:defPPr>
            <a:lvl1pPr marL="0" algn="l" defTabSz="914400" rtl="0" eaLnBrk="1" latinLnBrk="0" hangingPunct="1">
              <a:lnSpc>
                <a:spcPct val="120000"/>
              </a:lnSpc>
              <a:defRPr sz="1600" b="1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800" dirty="0">
                <a:solidFill>
                  <a:srgbClr val="000000"/>
                </a:solidFill>
              </a:rPr>
              <a:t>“RECUERDE QUE PARA INGRESAR AL ESTABLECIMIENTO ES OBLIGATORIO EL USO DE MASCARILLA”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" t="10976" r="-296" b="24813"/>
          <a:stretch/>
        </p:blipFill>
        <p:spPr>
          <a:xfrm>
            <a:off x="8531605" y="0"/>
            <a:ext cx="3693668" cy="5270466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4139438" y="192024"/>
            <a:ext cx="3758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Entregar todas las guías y trabajos juntas, unidas por un clip, elástico o amarra a gusto…</a:t>
            </a:r>
          </a:p>
        </p:txBody>
      </p:sp>
      <p:sp>
        <p:nvSpPr>
          <p:cNvPr id="12" name="Elipse 11"/>
          <p:cNvSpPr/>
          <p:nvPr/>
        </p:nvSpPr>
        <p:spPr>
          <a:xfrm>
            <a:off x="8330184" y="0"/>
            <a:ext cx="557784" cy="576072"/>
          </a:xfrm>
          <a:prstGeom prst="ellipse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4" name="Conector recto de flecha 13"/>
          <p:cNvCxnSpPr/>
          <p:nvPr/>
        </p:nvCxnSpPr>
        <p:spPr>
          <a:xfrm flipV="1">
            <a:off x="7468870" y="288036"/>
            <a:ext cx="777240" cy="7772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4174260" y="1353098"/>
            <a:ext cx="3294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Indicar con una hoja de portada Nombre, Curso y Asignaturas de las guías que se entregan…</a:t>
            </a:r>
          </a:p>
        </p:txBody>
      </p:sp>
      <p:cxnSp>
        <p:nvCxnSpPr>
          <p:cNvPr id="16" name="Conector recto de flecha 15"/>
          <p:cNvCxnSpPr>
            <a:stCxn id="15" idx="3"/>
          </p:cNvCxnSpPr>
          <p:nvPr/>
        </p:nvCxnSpPr>
        <p:spPr>
          <a:xfrm flipV="1">
            <a:off x="7468870" y="987552"/>
            <a:ext cx="1001395" cy="82721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>
            <a:stCxn id="15" idx="3"/>
          </p:cNvCxnSpPr>
          <p:nvPr/>
        </p:nvCxnSpPr>
        <p:spPr>
          <a:xfrm flipV="1">
            <a:off x="7468870" y="1664963"/>
            <a:ext cx="1001395" cy="149800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>
            <a:stCxn id="15" idx="3"/>
          </p:cNvCxnSpPr>
          <p:nvPr/>
        </p:nvCxnSpPr>
        <p:spPr>
          <a:xfrm>
            <a:off x="7468870" y="1814763"/>
            <a:ext cx="1001395" cy="64622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ipse 29"/>
          <p:cNvSpPr/>
          <p:nvPr/>
        </p:nvSpPr>
        <p:spPr>
          <a:xfrm>
            <a:off x="8487752" y="548426"/>
            <a:ext cx="1890687" cy="576072"/>
          </a:xfrm>
          <a:prstGeom prst="ellipse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2" name="Elipse 31"/>
          <p:cNvSpPr/>
          <p:nvPr/>
        </p:nvSpPr>
        <p:spPr>
          <a:xfrm>
            <a:off x="8515527" y="1265436"/>
            <a:ext cx="722972" cy="576072"/>
          </a:xfrm>
          <a:prstGeom prst="ellipse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3" name="Elipse 32"/>
          <p:cNvSpPr/>
          <p:nvPr/>
        </p:nvSpPr>
        <p:spPr>
          <a:xfrm>
            <a:off x="8271807" y="2126628"/>
            <a:ext cx="2322576" cy="2225915"/>
          </a:xfrm>
          <a:prstGeom prst="ellipse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CuadroTexto 33"/>
          <p:cNvSpPr txBox="1"/>
          <p:nvPr/>
        </p:nvSpPr>
        <p:spPr>
          <a:xfrm>
            <a:off x="4716803" y="3153579"/>
            <a:ext cx="19241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dirty="0">
                <a:solidFill>
                  <a:srgbClr val="000000"/>
                </a:solidFill>
              </a:rPr>
              <a:t>IMPORTANTE:</a:t>
            </a:r>
          </a:p>
          <a:p>
            <a:endParaRPr lang="es-CL" sz="1400" b="1" dirty="0">
              <a:solidFill>
                <a:srgbClr val="000000"/>
              </a:solidFill>
            </a:endParaRPr>
          </a:p>
          <a:p>
            <a:pPr algn="just"/>
            <a:r>
              <a:rPr lang="es-CL" sz="1400" b="1" dirty="0">
                <a:solidFill>
                  <a:srgbClr val="000000"/>
                </a:solidFill>
              </a:rPr>
              <a:t>No se aceptarán cuadernos, libros o carpetas. Toda actividad realizada debe ser entregada como guía o trabajo.</a:t>
            </a:r>
          </a:p>
        </p:txBody>
      </p:sp>
      <p:sp>
        <p:nvSpPr>
          <p:cNvPr id="35" name="Explosión 2 34"/>
          <p:cNvSpPr/>
          <p:nvPr/>
        </p:nvSpPr>
        <p:spPr>
          <a:xfrm rot="1214813">
            <a:off x="3748364" y="1917541"/>
            <a:ext cx="4158188" cy="4131061"/>
          </a:xfrm>
          <a:prstGeom prst="irregularSeal2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3074" name="Picture 2" descr="Paula Mendoza – Paula Mendoza Concejala de Ñuñoa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395"/>
          <a:stretch/>
        </p:blipFill>
        <p:spPr bwMode="auto">
          <a:xfrm>
            <a:off x="3123311" y="5668389"/>
            <a:ext cx="3035654" cy="108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577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4AA4C6-BA7F-40BC-AD51-EFDDDBEA5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Gracias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55FC3B-DD33-4B9A-A5EB-A2301786CE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355048" y="4005252"/>
            <a:ext cx="3689627" cy="642938"/>
          </a:xfrm>
        </p:spPr>
        <p:txBody>
          <a:bodyPr rtlCol="0"/>
          <a:lstStyle/>
          <a:p>
            <a:pPr algn="ctr" rtl="0"/>
            <a:r>
              <a:rPr lang="es-ES" sz="2000" dirty="0"/>
              <a:t>UNIDAD TÉCNICO PEDAGÓGICA</a:t>
            </a:r>
          </a:p>
          <a:p>
            <a:pPr algn="ctr" rtl="0"/>
            <a:r>
              <a:rPr lang="es-ES" sz="2000" dirty="0"/>
              <a:t>INSPECTORÍA GENERAL</a:t>
            </a:r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7" b="65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233315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478491_TF66931380" id="{FA304A21-F843-41B5-8646-9ABC0DA5771C}" vid="{3D23BB0D-90EE-4E67-BF03-B8AFFCF74F3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F2E390-9EA7-455D-AC1E-A444746248A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3EDE487-EF5C-4E3A-89EA-C4A4C06ADA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E4DFFA-4044-499B-B253-CECDC4E80F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escuela primaria</Template>
  <TotalTime>0</TotalTime>
  <Words>261</Words>
  <Application>Microsoft Office PowerPoint</Application>
  <PresentationFormat>Panorámica</PresentationFormat>
  <Paragraphs>41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Comic Sans MS</vt:lpstr>
      <vt:lpstr>Franklin Gothic Book</vt:lpstr>
      <vt:lpstr>Tema de Office</vt:lpstr>
      <vt:lpstr>ÚLTIMO PLAZO PARA LA ENTREGA DE MATERIAL</vt:lpstr>
      <vt:lpstr>ÚLTIMO PLAZO DE RECEPCIÓN DE MATERIAL PRESDENCIAL</vt:lpstr>
      <vt:lpstr>¿Cómo puede entregar sus guías o trabajos?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2020-05-13T20:19:21Z</dcterms:created>
  <dcterms:modified xsi:type="dcterms:W3CDTF">2020-11-22T23:23:54Z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